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24"/>
  </p:notesMasterIdLst>
  <p:handoutMasterIdLst>
    <p:handoutMasterId r:id="rId25"/>
  </p:handoutMasterIdLst>
  <p:sldIdLst>
    <p:sldId id="264" r:id="rId2"/>
    <p:sldId id="265" r:id="rId3"/>
    <p:sldId id="266" r:id="rId4"/>
    <p:sldId id="267" r:id="rId5"/>
    <p:sldId id="268" r:id="rId6"/>
    <p:sldId id="269" r:id="rId7"/>
    <p:sldId id="270" r:id="rId8"/>
    <p:sldId id="271" r:id="rId9"/>
    <p:sldId id="272" r:id="rId10"/>
    <p:sldId id="273" r:id="rId11"/>
    <p:sldId id="278" r:id="rId12"/>
    <p:sldId id="280" r:id="rId13"/>
    <p:sldId id="285" r:id="rId14"/>
    <p:sldId id="295" r:id="rId15"/>
    <p:sldId id="296" r:id="rId16"/>
    <p:sldId id="297" r:id="rId17"/>
    <p:sldId id="298" r:id="rId18"/>
    <p:sldId id="299" r:id="rId19"/>
    <p:sldId id="300" r:id="rId20"/>
    <p:sldId id="306" r:id="rId21"/>
    <p:sldId id="307" r:id="rId22"/>
    <p:sldId id="308" r:id="rId23"/>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590" autoAdjust="0"/>
  </p:normalViewPr>
  <p:slideViewPr>
    <p:cSldViewPr>
      <p:cViewPr varScale="1">
        <p:scale>
          <a:sx n="70" d="100"/>
          <a:sy n="70" d="100"/>
        </p:scale>
        <p:origin x="13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594EF102-A5C4-4DEF-B528-41B96E37B43C}" type="slidenum">
              <a:rPr lang="en-GB" altLang="fr-FR" smtClean="0"/>
              <a:pPr eaLnBrk="1" hangingPunct="1">
                <a:spcBef>
                  <a:spcPct val="0"/>
                </a:spcBef>
              </a:pPr>
              <a:t>3</a:t>
            </a:fld>
            <a:endParaRPr lang="en-GB" altLang="fr-FR" smtClean="0"/>
          </a:p>
        </p:txBody>
      </p:sp>
      <p:sp>
        <p:nvSpPr>
          <p:cNvPr id="28675"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28676"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smtClean="0"/>
          </a:p>
        </p:txBody>
      </p:sp>
    </p:spTree>
    <p:extLst>
      <p:ext uri="{BB962C8B-B14F-4D97-AF65-F5344CB8AC3E}">
        <p14:creationId xmlns:p14="http://schemas.microsoft.com/office/powerpoint/2010/main" val="299469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&lt;*s*o*u*r*c*e*&gt;*9*7*7*b*1*-*8*-*4*&lt;*/*s*o*u*r*c*e*&gt;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294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&lt;*s*o*u*r*c*e*&gt;*9*7*7*b*1*-*8*-*5*&lt;*/*s*o*u*r*c*e*&gt;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63562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71671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85908" y="535670"/>
            <a:ext cx="7770756" cy="1289892"/>
          </a:xfrm>
        </p:spPr>
        <p:txBody>
          <a:bodyPr/>
          <a:lstStyle/>
          <a:p>
            <a:r>
              <a:rPr lang="fr-FR" smtClean="0"/>
              <a:t>Modifiez le style du titre</a:t>
            </a:r>
            <a:endParaRPr lang="fr-FR"/>
          </a:p>
        </p:txBody>
      </p:sp>
      <p:sp>
        <p:nvSpPr>
          <p:cNvPr id="3" name="Rectangle 3"/>
          <p:cNvSpPr>
            <a:spLocks noGrp="1" noChangeArrowheads="1"/>
          </p:cNvSpPr>
          <p:nvPr>
            <p:ph type="dt" idx="10"/>
          </p:nvPr>
        </p:nvSpPr>
        <p:spPr>
          <a:xfrm>
            <a:off x="685907" y="6246622"/>
            <a:ext cx="1903392" cy="455676"/>
          </a:xfrm>
          <a:prstGeom prst="rect">
            <a:avLst/>
          </a:prstGeom>
          <a:ln/>
        </p:spPr>
        <p:txBody>
          <a:bodyPr lIns="82287" tIns="41143" rIns="82287" bIns="41143"/>
          <a:lstStyle>
            <a:lvl1pPr>
              <a:defRPr/>
            </a:lvl1pPr>
          </a:lstStyle>
          <a:p>
            <a:pPr>
              <a:defRPr/>
            </a:pPr>
            <a:endParaRPr lang="en-GB" altLang="fr-FR"/>
          </a:p>
        </p:txBody>
      </p:sp>
      <p:sp>
        <p:nvSpPr>
          <p:cNvPr id="4" name="Rectangle 4"/>
          <p:cNvSpPr>
            <a:spLocks noGrp="1" noChangeArrowheads="1"/>
          </p:cNvSpPr>
          <p:nvPr>
            <p:ph type="ftr" idx="11"/>
          </p:nvPr>
        </p:nvSpPr>
        <p:spPr>
          <a:xfrm>
            <a:off x="3123736" y="6246622"/>
            <a:ext cx="2895100" cy="455676"/>
          </a:xfrm>
          <a:prstGeom prst="rect">
            <a:avLst/>
          </a:prstGeom>
          <a:ln/>
        </p:spPr>
        <p:txBody>
          <a:bodyPr lIns="82287" tIns="41143" rIns="82287" bIns="41143"/>
          <a:lstStyle>
            <a:lvl1pPr>
              <a:defRPr/>
            </a:lvl1pPr>
          </a:lstStyle>
          <a:p>
            <a:pPr>
              <a:defRPr/>
            </a:pPr>
            <a:endParaRPr lang="en-GB" altLang="fr-FR"/>
          </a:p>
        </p:txBody>
      </p:sp>
      <p:sp>
        <p:nvSpPr>
          <p:cNvPr id="5" name="Rectangle 5"/>
          <p:cNvSpPr>
            <a:spLocks noGrp="1" noChangeArrowheads="1"/>
          </p:cNvSpPr>
          <p:nvPr>
            <p:ph type="sldNum" idx="12"/>
          </p:nvPr>
        </p:nvSpPr>
        <p:spPr>
          <a:xfrm>
            <a:off x="6553271" y="6246622"/>
            <a:ext cx="1904822" cy="455676"/>
          </a:xfrm>
          <a:prstGeom prst="rect">
            <a:avLst/>
          </a:prstGeom>
          <a:ln/>
        </p:spPr>
        <p:txBody>
          <a:bodyPr lIns="82287" tIns="41143" rIns="82287" bIns="41143"/>
          <a:lstStyle>
            <a:lvl1pPr>
              <a:defRPr/>
            </a:lvl1pPr>
          </a:lstStyle>
          <a:p>
            <a:pPr>
              <a:defRPr/>
            </a:pPr>
            <a:fld id="{C802ADCA-6249-4F2E-B1A8-84101EFB5B43}" type="slidenum">
              <a:rPr lang="en-GB" altLang="fr-FR"/>
              <a:pPr>
                <a:defRPr/>
              </a:pPr>
              <a:t>‹N°›</a:t>
            </a:fld>
            <a:endParaRPr lang="en-GB" altLang="fr-FR"/>
          </a:p>
        </p:txBody>
      </p:sp>
    </p:spTree>
    <p:extLst>
      <p:ext uri="{BB962C8B-B14F-4D97-AF65-F5344CB8AC3E}">
        <p14:creationId xmlns:p14="http://schemas.microsoft.com/office/powerpoint/2010/main" val="73466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9512" y="1412776"/>
            <a:ext cx="8766051" cy="5040560"/>
          </a:xfr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smtClean="0"/>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smtClean="0"/>
              <a:t>Page </a:t>
            </a:r>
            <a:fld id="{E218E9B1-FD08-4C80-902E-210BA2967D0D}" type="slidenum">
              <a:rPr lang="fr-FR" sz="1200" smtClean="0"/>
              <a:pPr>
                <a:spcBef>
                  <a:spcPct val="50000"/>
                </a:spcBef>
                <a:defRPr/>
              </a:pPr>
              <a:t>‹N°›</a:t>
            </a:fld>
            <a:endParaRPr lang="fr-FR" dirty="0" smtClean="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err="1" smtClean="0"/>
              <a:t>Angular</a:t>
            </a:r>
            <a:endParaRPr lang="fr-FR" dirty="0" smtClean="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smtClean="0"/>
              <a:t>© Cyril Vincent Conseil</a:t>
            </a:r>
            <a:endParaRPr lang="fr-FR" smtClean="0">
              <a:latin typeface="Times New Roman" pitchFamily="18" charset="0"/>
            </a:endParaRPr>
          </a:p>
        </p:txBody>
      </p:sp>
      <p:pic>
        <p:nvPicPr>
          <p:cNvPr id="1032" name="Picture 8" descr="cartevisit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p:txBody>
          <a:bodyPr/>
          <a:lstStyle/>
          <a:p>
            <a:pPr eaLnBrk="1" hangingPunct="1"/>
            <a:r>
              <a:rPr lang="fr-FR" altLang="fr-FR" smtClean="0"/>
              <a:t>Chapitre </a:t>
            </a:r>
            <a:r>
              <a:rPr lang="fr-FR" altLang="fr-FR" smtClean="0"/>
              <a:t>11</a:t>
            </a:r>
            <a:endParaRPr lang="fr-FR" altLang="fr-FR" dirty="0" smtClean="0"/>
          </a:p>
          <a:p>
            <a:pPr eaLnBrk="1" hangingPunct="1"/>
            <a:r>
              <a:rPr lang="fr-FR" altLang="fr-FR" dirty="0" smtClean="0"/>
              <a:t>Tests</a:t>
            </a:r>
          </a:p>
        </p:txBody>
      </p:sp>
      <p:pic>
        <p:nvPicPr>
          <p:cNvPr id="2051" name="Picture 5" descr="AngularJ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6198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0"/>
            <a:ext cx="7772400" cy="1143000"/>
          </a:xfrm>
        </p:spPr>
        <p:txBody>
          <a:bodyPr/>
          <a:lstStyle/>
          <a:p>
            <a:r>
              <a:rPr lang="fr-FR" dirty="0" smtClean="0"/>
              <a:t>Une équipe solide</a:t>
            </a:r>
            <a:endParaRPr lang="fr-FR" dirty="0"/>
          </a:p>
        </p:txBody>
      </p:sp>
      <p:sp>
        <p:nvSpPr>
          <p:cNvPr id="3" name="Espace réservé du contenu 2"/>
          <p:cNvSpPr>
            <a:spLocks noGrp="1"/>
          </p:cNvSpPr>
          <p:nvPr>
            <p:ph idx="1"/>
          </p:nvPr>
        </p:nvSpPr>
        <p:spPr/>
        <p:txBody>
          <a:bodyPr/>
          <a:lstStyle/>
          <a:p>
            <a:endParaRPr lang="fr-FR"/>
          </a:p>
        </p:txBody>
      </p:sp>
      <p:pic>
        <p:nvPicPr>
          <p:cNvPr id="21506" name="Picture 2" descr="http://static-mb.minutebuzz.com/wp-content/uploads/2014/02/Perceval-5-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 y="1124744"/>
            <a:ext cx="9144000" cy="526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33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7772400" cy="1143000"/>
          </a:xfrm>
        </p:spPr>
        <p:txBody>
          <a:bodyPr/>
          <a:lstStyle/>
          <a:p>
            <a:r>
              <a:rPr lang="fr-FR" noProof="0" dirty="0" smtClean="0"/>
              <a:t>Développement logiciel Agile</a:t>
            </a:r>
            <a:endParaRPr lang="fr-FR" noProof="0" dirty="0"/>
          </a:p>
        </p:txBody>
      </p:sp>
      <p:sp>
        <p:nvSpPr>
          <p:cNvPr id="3" name="Content Placeholder 2"/>
          <p:cNvSpPr>
            <a:spLocks noGrp="1"/>
          </p:cNvSpPr>
          <p:nvPr>
            <p:ph idx="1"/>
          </p:nvPr>
        </p:nvSpPr>
        <p:spPr>
          <a:xfrm>
            <a:off x="279399" y="1312863"/>
            <a:ext cx="8546967" cy="4837222"/>
          </a:xfrm>
        </p:spPr>
        <p:txBody>
          <a:bodyPr/>
          <a:lstStyle/>
          <a:p>
            <a:r>
              <a:rPr lang="fr-FR" sz="2400" noProof="0" dirty="0" smtClean="0"/>
              <a:t>La </a:t>
            </a:r>
            <a:r>
              <a:rPr lang="fr-FR" sz="2400" dirty="0" smtClean="0"/>
              <a:t>tendance de ces dernières années est d’aller vers le développement Agile</a:t>
            </a:r>
            <a:endParaRPr lang="fr-FR" sz="2400" noProof="0" dirty="0" smtClean="0"/>
          </a:p>
          <a:p>
            <a:pPr lvl="1"/>
            <a:r>
              <a:rPr lang="fr-FR" sz="2000" noProof="0" dirty="0" smtClean="0"/>
              <a:t>Des cycles de développement courts</a:t>
            </a:r>
          </a:p>
          <a:p>
            <a:pPr lvl="1"/>
            <a:r>
              <a:rPr lang="fr-FR" sz="2000" noProof="0" dirty="0" smtClean="0"/>
              <a:t>Un processus de développement itératif, à comparer au traitement séquentiel traditionnel</a:t>
            </a:r>
          </a:p>
          <a:p>
            <a:pPr lvl="1"/>
            <a:r>
              <a:rPr lang="fr-FR" sz="2000" noProof="0" dirty="0" smtClean="0"/>
              <a:t>Les modifications sont intégrées aux structures logicielles avec un minimum de perturbations</a:t>
            </a:r>
          </a:p>
          <a:p>
            <a:r>
              <a:rPr lang="fr-FR" sz="2400" noProof="0" dirty="0" smtClean="0"/>
              <a:t>L’objectif est de produire un logiciel qui</a:t>
            </a:r>
          </a:p>
          <a:p>
            <a:pPr lvl="1"/>
            <a:r>
              <a:rPr lang="fr-FR" sz="2000" noProof="0" dirty="0" smtClean="0"/>
              <a:t>Fonctionne</a:t>
            </a:r>
          </a:p>
          <a:p>
            <a:pPr lvl="1"/>
            <a:r>
              <a:rPr lang="fr-FR" sz="2000" noProof="0" dirty="0" smtClean="0"/>
              <a:t>Répond au cahier des charges</a:t>
            </a:r>
          </a:p>
          <a:p>
            <a:pPr lvl="1"/>
            <a:r>
              <a:rPr lang="fr-FR" sz="2000" noProof="0" dirty="0" smtClean="0"/>
              <a:t>Est bien structuré</a:t>
            </a:r>
          </a:p>
          <a:p>
            <a:pPr lvl="1"/>
            <a:r>
              <a:rPr lang="fr-FR" sz="2000" noProof="0" dirty="0" smtClean="0"/>
              <a:t>Est facile à modifier</a:t>
            </a:r>
          </a:p>
          <a:p>
            <a:pPr lvl="1"/>
            <a:r>
              <a:rPr lang="fr-FR" sz="2000" noProof="0" dirty="0" smtClean="0"/>
              <a:t>Est extensible</a:t>
            </a:r>
          </a:p>
          <a:p>
            <a:pPr lvl="1"/>
            <a:r>
              <a:rPr lang="fr-FR" sz="2000" noProof="0" dirty="0" smtClean="0"/>
              <a:t>A un minimum de bogue</a:t>
            </a:r>
          </a:p>
        </p:txBody>
      </p:sp>
    </p:spTree>
    <p:custDataLst>
      <p:tags r:id="rId1"/>
    </p:custDataLst>
    <p:extLst>
      <p:ext uri="{BB962C8B-B14F-4D97-AF65-F5344CB8AC3E}">
        <p14:creationId xmlns:p14="http://schemas.microsoft.com/office/powerpoint/2010/main" val="3891435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smtClean="0"/>
              <a:t>Développements pilotés par les tests</a:t>
            </a:r>
            <a:endParaRPr lang="fr-FR" noProof="0" dirty="0"/>
          </a:p>
        </p:txBody>
      </p:sp>
      <p:sp>
        <p:nvSpPr>
          <p:cNvPr id="3" name="Content Placeholder 2"/>
          <p:cNvSpPr>
            <a:spLocks noGrp="1"/>
          </p:cNvSpPr>
          <p:nvPr>
            <p:ph idx="1"/>
          </p:nvPr>
        </p:nvSpPr>
        <p:spPr>
          <a:xfrm>
            <a:off x="251520" y="1628800"/>
            <a:ext cx="8599488" cy="2616101"/>
          </a:xfrm>
        </p:spPr>
        <p:txBody>
          <a:bodyPr/>
          <a:lstStyle/>
          <a:p>
            <a:r>
              <a:rPr lang="fr-FR" dirty="0"/>
              <a:t>Les </a:t>
            </a:r>
            <a:r>
              <a:rPr lang="fr-FR" i="1" dirty="0" smtClean="0">
                <a:latin typeface="Century Schoolbook" pitchFamily="18" charset="0"/>
                <a:cs typeface="Courier New" pitchFamily="49" charset="0"/>
              </a:rPr>
              <a:t>développements </a:t>
            </a:r>
            <a:r>
              <a:rPr lang="fr-FR" i="1" dirty="0">
                <a:latin typeface="Century Schoolbook" pitchFamily="18" charset="0"/>
                <a:cs typeface="Courier New" pitchFamily="49" charset="0"/>
              </a:rPr>
              <a:t>pilotés par les tests  </a:t>
            </a:r>
            <a:r>
              <a:rPr lang="fr-FR" dirty="0" smtClean="0"/>
              <a:t>font partie du processus Agile </a:t>
            </a:r>
            <a:r>
              <a:rPr lang="fr-FR" noProof="0" dirty="0" smtClean="0"/>
              <a:t>(</a:t>
            </a:r>
            <a:r>
              <a:rPr lang="fr-FR" i="1" noProof="0" dirty="0" smtClean="0">
                <a:latin typeface="Century Schoolbook" pitchFamily="18" charset="0"/>
                <a:cs typeface="Courier New" pitchFamily="49" charset="0"/>
              </a:rPr>
              <a:t>test-driven development</a:t>
            </a:r>
            <a:r>
              <a:rPr lang="fr-FR" i="1" dirty="0" smtClean="0"/>
              <a:t>, </a:t>
            </a:r>
            <a:r>
              <a:rPr lang="fr-FR" noProof="0" dirty="0" smtClean="0"/>
              <a:t>TDD)</a:t>
            </a:r>
          </a:p>
          <a:p>
            <a:pPr lvl="1"/>
            <a:r>
              <a:rPr lang="fr-FR" noProof="0" dirty="0" smtClean="0"/>
              <a:t>Processus de développement incrémental</a:t>
            </a:r>
          </a:p>
        </p:txBody>
      </p:sp>
    </p:spTree>
    <p:custDataLst>
      <p:tags r:id="rId1"/>
    </p:custDataLst>
    <p:extLst>
      <p:ext uri="{BB962C8B-B14F-4D97-AF65-F5344CB8AC3E}">
        <p14:creationId xmlns:p14="http://schemas.microsoft.com/office/powerpoint/2010/main" val="719869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a:xfrm>
            <a:off x="1173163" y="1981200"/>
            <a:ext cx="3470845" cy="4114800"/>
          </a:xfrm>
        </p:spPr>
        <p:txBody>
          <a:bodyPr/>
          <a:lstStyle/>
          <a:p>
            <a:r>
              <a:rPr lang="fr-FR" b="1" dirty="0" smtClean="0"/>
              <a:t>Analyse</a:t>
            </a:r>
            <a:r>
              <a:rPr lang="fr-FR" dirty="0" smtClean="0"/>
              <a:t> puis </a:t>
            </a:r>
            <a:br>
              <a:rPr lang="fr-FR" dirty="0" smtClean="0"/>
            </a:br>
            <a:r>
              <a:rPr lang="fr-FR" dirty="0" smtClean="0"/>
              <a:t>Tests-Code-Design</a:t>
            </a:r>
            <a:endParaRPr lang="fr-FR" dirty="0"/>
          </a:p>
        </p:txBody>
      </p:sp>
      <p:pic>
        <p:nvPicPr>
          <p:cNvPr id="4098" name="Picture 2" descr="http://images.jbrains.ca/theory_of_bdd/analyze_then_do_tdd_loop.jpg"/>
          <p:cNvPicPr>
            <a:picLocks noChangeAspect="1" noChangeArrowheads="1"/>
          </p:cNvPicPr>
          <p:nvPr/>
        </p:nvPicPr>
        <p:blipFill rotWithShape="1">
          <a:blip r:embed="rId2">
            <a:extLst>
              <a:ext uri="{28A0092B-C50C-407E-A947-70E740481C1C}">
                <a14:useLocalDpi xmlns:a14="http://schemas.microsoft.com/office/drawing/2010/main" val="0"/>
              </a:ext>
            </a:extLst>
          </a:blip>
          <a:srcRect t="6294" b="8008"/>
          <a:stretch/>
        </p:blipFill>
        <p:spPr bwMode="auto">
          <a:xfrm>
            <a:off x="4572000" y="1196752"/>
            <a:ext cx="3872590" cy="1814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jbrains.ca/theory_of_bdd/do_tdd_then_analyze_then_do_t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996952"/>
            <a:ext cx="3872589" cy="14038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jbrains.ca/theory_of_bdd/behavior_driven_development_loop.jpg"/>
          <p:cNvPicPr>
            <a:picLocks noChangeAspect="1" noChangeArrowheads="1"/>
          </p:cNvPicPr>
          <p:nvPr/>
        </p:nvPicPr>
        <p:blipFill rotWithShape="1">
          <a:blip r:embed="rId4">
            <a:extLst>
              <a:ext uri="{28A0092B-C50C-407E-A947-70E740481C1C}">
                <a14:useLocalDpi xmlns:a14="http://schemas.microsoft.com/office/drawing/2010/main" val="0"/>
              </a:ext>
            </a:extLst>
          </a:blip>
          <a:srcRect t="7629" b="9152"/>
          <a:stretch/>
        </p:blipFill>
        <p:spPr bwMode="auto">
          <a:xfrm>
            <a:off x="4572001" y="4293096"/>
            <a:ext cx="3872590" cy="20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14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Y’a quoi comme test ?</a:t>
            </a:r>
            <a:endParaRPr lang="fr-FR" dirty="0"/>
          </a:p>
        </p:txBody>
      </p:sp>
      <p:sp>
        <p:nvSpPr>
          <p:cNvPr id="3" name="Espace réservé du contenu 2"/>
          <p:cNvSpPr>
            <a:spLocks noGrp="1"/>
          </p:cNvSpPr>
          <p:nvPr>
            <p:ph idx="1"/>
          </p:nvPr>
        </p:nvSpPr>
        <p:spPr/>
        <p:txBody>
          <a:bodyPr/>
          <a:lstStyle/>
          <a:p>
            <a:r>
              <a:rPr lang="fr-FR" dirty="0" smtClean="0"/>
              <a:t>Tests fonctionnels</a:t>
            </a:r>
          </a:p>
          <a:p>
            <a:r>
              <a:rPr lang="fr-FR" dirty="0" smtClean="0"/>
              <a:t>Tests d’intégrations</a:t>
            </a:r>
          </a:p>
          <a:p>
            <a:r>
              <a:rPr lang="fr-FR" dirty="0" smtClean="0"/>
              <a:t>Tests unitaires</a:t>
            </a:r>
          </a:p>
        </p:txBody>
      </p:sp>
    </p:spTree>
    <p:extLst>
      <p:ext uri="{BB962C8B-B14F-4D97-AF65-F5344CB8AC3E}">
        <p14:creationId xmlns:p14="http://schemas.microsoft.com/office/powerpoint/2010/main" val="31467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fonctionnel et de validation</a:t>
            </a:r>
            <a:endParaRPr lang="fr-FR" dirty="0"/>
          </a:p>
        </p:txBody>
      </p:sp>
      <p:sp>
        <p:nvSpPr>
          <p:cNvPr id="3" name="Espace réservé du contenu 2"/>
          <p:cNvSpPr>
            <a:spLocks noGrp="1"/>
          </p:cNvSpPr>
          <p:nvPr>
            <p:ph idx="1"/>
          </p:nvPr>
        </p:nvSpPr>
        <p:spPr/>
        <p:txBody>
          <a:bodyPr/>
          <a:lstStyle/>
          <a:p>
            <a:r>
              <a:rPr lang="fr-FR" dirty="0"/>
              <a:t>Le test de validation permet de vérifier si toutes les exigences client décrites dans le document de spécification d'un logiciel, écrit à partir de la spécification des besoins, sont </a:t>
            </a:r>
            <a:r>
              <a:rPr lang="fr-FR" dirty="0" smtClean="0"/>
              <a:t>respectées (</a:t>
            </a:r>
            <a:r>
              <a:rPr lang="fr-FR" dirty="0" err="1" smtClean="0"/>
              <a:t>Wikipedia</a:t>
            </a:r>
            <a:r>
              <a:rPr lang="fr-FR" dirty="0" smtClean="0"/>
              <a:t>).</a:t>
            </a:r>
          </a:p>
          <a:p>
            <a:r>
              <a:rPr lang="fr-FR" dirty="0" smtClean="0"/>
              <a:t>Les </a:t>
            </a:r>
            <a:r>
              <a:rPr lang="fr-FR" dirty="0"/>
              <a:t>tests fonctionnels vérifient que les différents modules ou composants implémentent correctement les exigences client. Ces tests peuvent être de type valide, invalide, inopportuns, etc</a:t>
            </a:r>
            <a:r>
              <a:rPr lang="fr-FR" dirty="0" smtClean="0"/>
              <a:t>.</a:t>
            </a:r>
            <a:endParaRPr lang="fr-FR" dirty="0"/>
          </a:p>
        </p:txBody>
      </p:sp>
    </p:spTree>
    <p:extLst>
      <p:ext uri="{BB962C8B-B14F-4D97-AF65-F5344CB8AC3E}">
        <p14:creationId xmlns:p14="http://schemas.microsoft.com/office/powerpoint/2010/main" val="172880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tests fonctionnels</a:t>
            </a:r>
            <a:endParaRPr lang="fr-FR" dirty="0"/>
          </a:p>
        </p:txBody>
      </p:sp>
      <p:sp>
        <p:nvSpPr>
          <p:cNvPr id="3" name="Espace réservé du contenu 2"/>
          <p:cNvSpPr>
            <a:spLocks noGrp="1"/>
          </p:cNvSpPr>
          <p:nvPr>
            <p:ph idx="1"/>
          </p:nvPr>
        </p:nvSpPr>
        <p:spPr/>
        <p:txBody>
          <a:bodyPr/>
          <a:lstStyle/>
          <a:p>
            <a:r>
              <a:rPr lang="fr-FR" dirty="0" smtClean="0"/>
              <a:t>Les </a:t>
            </a:r>
            <a:r>
              <a:rPr lang="fr-FR" dirty="0"/>
              <a:t>tests solutions vérifient les exigences client d'un point de vue cas </a:t>
            </a:r>
            <a:r>
              <a:rPr lang="fr-FR" dirty="0" smtClean="0"/>
              <a:t>d'utilisation</a:t>
            </a:r>
          </a:p>
          <a:p>
            <a:r>
              <a:rPr lang="fr-FR" dirty="0" smtClean="0"/>
              <a:t>Les </a:t>
            </a:r>
            <a:r>
              <a:rPr lang="fr-FR" dirty="0"/>
              <a:t>tests de </a:t>
            </a:r>
            <a:r>
              <a:rPr lang="fr-FR" dirty="0" smtClean="0"/>
              <a:t>performance</a:t>
            </a:r>
          </a:p>
          <a:p>
            <a:r>
              <a:rPr lang="fr-FR" dirty="0" smtClean="0"/>
              <a:t>Les tests </a:t>
            </a:r>
            <a:r>
              <a:rPr lang="fr-FR" dirty="0"/>
              <a:t>de </a:t>
            </a:r>
            <a:r>
              <a:rPr lang="fr-FR" dirty="0" smtClean="0"/>
              <a:t>robustesse</a:t>
            </a:r>
          </a:p>
          <a:p>
            <a:r>
              <a:rPr lang="fr-FR" dirty="0" smtClean="0"/>
              <a:t>Les tests de sécurité, d’attaque</a:t>
            </a:r>
          </a:p>
          <a:p>
            <a:r>
              <a:rPr lang="fr-FR" dirty="0" smtClean="0"/>
              <a:t>Les tests </a:t>
            </a:r>
            <a:r>
              <a:rPr lang="fr-FR" dirty="0"/>
              <a:t>de haute disponibilité </a:t>
            </a:r>
            <a:r>
              <a:rPr lang="fr-FR" dirty="0" smtClean="0"/>
              <a:t>et </a:t>
            </a:r>
            <a:r>
              <a:rPr lang="fr-FR" dirty="0"/>
              <a:t>de </a:t>
            </a:r>
            <a:r>
              <a:rPr lang="fr-FR" dirty="0" err="1" smtClean="0"/>
              <a:t>scalabilité</a:t>
            </a:r>
            <a:endParaRPr lang="fr-FR" dirty="0" smtClean="0"/>
          </a:p>
          <a:p>
            <a:r>
              <a:rPr lang="fr-FR" dirty="0" smtClean="0"/>
              <a:t>Les tests de non régressions</a:t>
            </a:r>
          </a:p>
          <a:p>
            <a:r>
              <a:rPr lang="fr-FR" dirty="0" smtClean="0"/>
              <a:t>…</a:t>
            </a:r>
            <a:endParaRPr lang="fr-FR" dirty="0"/>
          </a:p>
        </p:txBody>
      </p:sp>
    </p:spTree>
    <p:extLst>
      <p:ext uri="{BB962C8B-B14F-4D97-AF65-F5344CB8AC3E}">
        <p14:creationId xmlns:p14="http://schemas.microsoft.com/office/powerpoint/2010/main" val="1020324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d’intégration</a:t>
            </a:r>
            <a:endParaRPr lang="fr-FR" dirty="0"/>
          </a:p>
        </p:txBody>
      </p:sp>
      <p:sp>
        <p:nvSpPr>
          <p:cNvPr id="3" name="Espace réservé du contenu 2"/>
          <p:cNvSpPr>
            <a:spLocks noGrp="1"/>
          </p:cNvSpPr>
          <p:nvPr>
            <p:ph idx="1"/>
          </p:nvPr>
        </p:nvSpPr>
        <p:spPr/>
        <p:txBody>
          <a:bodyPr/>
          <a:lstStyle/>
          <a:p>
            <a:r>
              <a:rPr lang="fr-FR" sz="2400" dirty="0"/>
              <a:t>Un test d'intégration est un test qui se déroule dans une phase d'un projet informatique suivant les tests unitaires. Il consiste, une fois que les développeurs ont chacun validé leurs développements ou leurs correctifs, à regrouper leurs modifications ensemble dans le cadre d'une </a:t>
            </a:r>
            <a:r>
              <a:rPr lang="fr-FR" sz="2400" dirty="0" smtClean="0"/>
              <a:t>livraison (</a:t>
            </a:r>
            <a:r>
              <a:rPr lang="fr-FR" sz="2400" dirty="0" err="1" smtClean="0"/>
              <a:t>Wikipedia</a:t>
            </a:r>
            <a:r>
              <a:rPr lang="fr-FR" sz="2400" dirty="0" smtClean="0"/>
              <a:t>).</a:t>
            </a:r>
          </a:p>
          <a:p>
            <a:pPr lvl="1"/>
            <a:r>
              <a:rPr lang="fr-FR" sz="2000" dirty="0" smtClean="0"/>
              <a:t>Un test d’intégration dépends des couches sous jacentes</a:t>
            </a:r>
          </a:p>
          <a:p>
            <a:pPr lvl="1"/>
            <a:r>
              <a:rPr lang="fr-FR" sz="2000" dirty="0"/>
              <a:t>L’intégration continue est la fusion des tests unitaires et des tests </a:t>
            </a:r>
            <a:r>
              <a:rPr lang="fr-FR" sz="2000" dirty="0" smtClean="0"/>
              <a:t>d’intégration</a:t>
            </a:r>
          </a:p>
          <a:p>
            <a:pPr lvl="1"/>
            <a:r>
              <a:rPr lang="fr-FR" sz="2000" dirty="0" smtClean="0"/>
              <a:t>Contient des tests de sécurité, de non régression et de montée en charge</a:t>
            </a:r>
            <a:endParaRPr lang="fr-FR" sz="2000" dirty="0"/>
          </a:p>
        </p:txBody>
      </p:sp>
    </p:spTree>
    <p:extLst>
      <p:ext uri="{BB962C8B-B14F-4D97-AF65-F5344CB8AC3E}">
        <p14:creationId xmlns:p14="http://schemas.microsoft.com/office/powerpoint/2010/main" val="310374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Unitaire</a:t>
            </a:r>
            <a:endParaRPr lang="fr-FR" dirty="0"/>
          </a:p>
        </p:txBody>
      </p:sp>
      <p:sp>
        <p:nvSpPr>
          <p:cNvPr id="3" name="Espace réservé du contenu 2"/>
          <p:cNvSpPr>
            <a:spLocks noGrp="1"/>
          </p:cNvSpPr>
          <p:nvPr>
            <p:ph idx="1"/>
          </p:nvPr>
        </p:nvSpPr>
        <p:spPr/>
        <p:txBody>
          <a:bodyPr/>
          <a:lstStyle/>
          <a:p>
            <a:r>
              <a:rPr lang="fr-FR" dirty="0" smtClean="0"/>
              <a:t>Un test </a:t>
            </a:r>
            <a:r>
              <a:rPr lang="fr-FR" dirty="0"/>
              <a:t>unitaire est une procédure permettant de vérifier le bon fonctionnement d'une partie précise d'un logiciel ou d'une portion d'un </a:t>
            </a:r>
            <a:r>
              <a:rPr lang="fr-FR" dirty="0" smtClean="0"/>
              <a:t>programme. On </a:t>
            </a:r>
            <a:r>
              <a:rPr lang="fr-FR" dirty="0"/>
              <a:t>écrit un test pour confronter une réalisation à sa </a:t>
            </a:r>
            <a:r>
              <a:rPr lang="fr-FR" dirty="0" smtClean="0"/>
              <a:t>spécification (</a:t>
            </a:r>
            <a:r>
              <a:rPr lang="fr-FR" dirty="0" err="1" smtClean="0"/>
              <a:t>Wikipedia</a:t>
            </a:r>
            <a:r>
              <a:rPr lang="fr-FR" dirty="0" smtClean="0"/>
              <a:t>)</a:t>
            </a:r>
          </a:p>
          <a:p>
            <a:r>
              <a:rPr lang="fr-FR" dirty="0" smtClean="0"/>
              <a:t>En programmation orientée objet l’unité est la classe</a:t>
            </a:r>
            <a:endParaRPr lang="fr-FR" dirty="0"/>
          </a:p>
          <a:p>
            <a:r>
              <a:rPr lang="fr-FR" dirty="0" smtClean="0"/>
              <a:t>Servent aux autres tests</a:t>
            </a:r>
          </a:p>
        </p:txBody>
      </p:sp>
    </p:spTree>
    <p:extLst>
      <p:ext uri="{BB962C8B-B14F-4D97-AF65-F5344CB8AC3E}">
        <p14:creationId xmlns:p14="http://schemas.microsoft.com/office/powerpoint/2010/main" val="3017702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a:t>
            </a:r>
            <a:endParaRPr lang="fr-FR" dirty="0"/>
          </a:p>
        </p:txBody>
      </p:sp>
      <p:sp>
        <p:nvSpPr>
          <p:cNvPr id="3" name="Espace réservé du contenu 2"/>
          <p:cNvSpPr>
            <a:spLocks noGrp="1"/>
          </p:cNvSpPr>
          <p:nvPr>
            <p:ph idx="1"/>
          </p:nvPr>
        </p:nvSpPr>
        <p:spPr/>
        <p:txBody>
          <a:bodyPr/>
          <a:lstStyle/>
          <a:p>
            <a:r>
              <a:rPr lang="fr-FR" dirty="0"/>
              <a:t>Karma été créé spécialement pour les tests </a:t>
            </a:r>
            <a:r>
              <a:rPr lang="fr-FR" dirty="0" smtClean="0"/>
              <a:t>d’</a:t>
            </a:r>
            <a:r>
              <a:rPr lang="fr-FR" dirty="0" err="1" smtClean="0"/>
              <a:t>Angular</a:t>
            </a:r>
            <a:r>
              <a:rPr lang="fr-FR" dirty="0" smtClean="0"/>
              <a:t> </a:t>
            </a:r>
            <a:r>
              <a:rPr lang="fr-FR" dirty="0"/>
              <a:t>au départ, mais qui est capable de tester n’importe quel type de projet </a:t>
            </a:r>
            <a:r>
              <a:rPr lang="fr-FR" dirty="0" err="1" smtClean="0"/>
              <a:t>javascript</a:t>
            </a:r>
            <a:endParaRPr lang="fr-FR" dirty="0" smtClean="0"/>
          </a:p>
          <a:p>
            <a:r>
              <a:rPr lang="fr-FR" dirty="0" smtClean="0"/>
              <a:t>C’est le moteur qui déclenche la suite de test unitaire</a:t>
            </a:r>
          </a:p>
          <a:p>
            <a:pPr lvl="1"/>
            <a:r>
              <a:rPr lang="fr-FR" dirty="0" smtClean="0"/>
              <a:t>Disponible via </a:t>
            </a:r>
            <a:r>
              <a:rPr lang="fr-FR" dirty="0" err="1" smtClean="0"/>
              <a:t>GitHub</a:t>
            </a:r>
            <a:r>
              <a:rPr lang="fr-FR" dirty="0" smtClean="0"/>
              <a:t> ou via Visual Studio </a:t>
            </a:r>
            <a:r>
              <a:rPr lang="fr-FR" dirty="0" err="1" smtClean="0"/>
              <a:t>Nuget</a:t>
            </a:r>
            <a:r>
              <a:rPr lang="fr-FR" dirty="0" smtClean="0"/>
              <a:t> ou Eclipse</a:t>
            </a:r>
          </a:p>
          <a:p>
            <a:pPr lvl="1"/>
            <a:r>
              <a:rPr lang="fr-FR" dirty="0" smtClean="0"/>
              <a:t>Dépend de Jasmine (Test Unitaire), </a:t>
            </a:r>
            <a:r>
              <a:rPr lang="fr-FR" dirty="0" err="1" smtClean="0"/>
              <a:t>PhantomJS</a:t>
            </a:r>
            <a:r>
              <a:rPr lang="fr-FR" dirty="0" smtClean="0"/>
              <a:t> (navigateur </a:t>
            </a:r>
            <a:r>
              <a:rPr lang="fr-FR" dirty="0" err="1" smtClean="0"/>
              <a:t>phantome</a:t>
            </a:r>
            <a:r>
              <a:rPr lang="fr-FR" dirty="0" smtClean="0"/>
              <a:t>) et les dépendances pour </a:t>
            </a:r>
            <a:r>
              <a:rPr lang="fr-FR" dirty="0" err="1" smtClean="0"/>
              <a:t>Angular</a:t>
            </a:r>
            <a:endParaRPr lang="fr-FR" dirty="0" smtClean="0"/>
          </a:p>
          <a:p>
            <a:endParaRPr lang="fr-FR" dirty="0" smtClean="0"/>
          </a:p>
          <a:p>
            <a:pPr lvl="1"/>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349" y="5643711"/>
            <a:ext cx="30003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297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pic>
        <p:nvPicPr>
          <p:cNvPr id="22532" name="Picture 4" descr="http://www.lepoint.fr/images/2014/01/22/2366967-toilettes-jpg_2035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747464"/>
            <a:ext cx="5922073" cy="771139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www.images-insolites.fr/wp-content/uploads/2010/07/balcon-sans-fenetre-228x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80"/>
            <a:ext cx="4560331" cy="700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491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 Installation</a:t>
            </a:r>
            <a:endParaRPr lang="fr-FR" dirty="0"/>
          </a:p>
        </p:txBody>
      </p:sp>
      <p:sp>
        <p:nvSpPr>
          <p:cNvPr id="3" name="Espace réservé du contenu 2"/>
          <p:cNvSpPr>
            <a:spLocks noGrp="1"/>
          </p:cNvSpPr>
          <p:nvPr>
            <p:ph idx="1"/>
          </p:nvPr>
        </p:nvSpPr>
        <p:spPr/>
        <p:txBody>
          <a:bodyPr/>
          <a:lstStyle/>
          <a:p>
            <a:r>
              <a:rPr lang="fr-FR" dirty="0" smtClean="0"/>
              <a:t>S'installe par NPM</a:t>
            </a:r>
          </a:p>
          <a:p>
            <a:r>
              <a:rPr lang="fr-FR" dirty="0" smtClean="0"/>
              <a:t>Nécessite un fichier de configuration</a:t>
            </a:r>
          </a:p>
          <a:p>
            <a:pPr lvl="1"/>
            <a:r>
              <a:rPr lang="fr-FR" dirty="0" smtClean="0"/>
              <a:t>Pour le générer : karma </a:t>
            </a:r>
            <a:r>
              <a:rPr lang="fr-FR" dirty="0" err="1" smtClean="0"/>
              <a:t>init</a:t>
            </a:r>
            <a:endParaRPr lang="fr-FR" dirty="0" smtClean="0"/>
          </a:p>
          <a:p>
            <a:r>
              <a:rPr lang="fr-FR" dirty="0" smtClean="0"/>
              <a:t>Karma a besoin d'un </a:t>
            </a:r>
            <a:r>
              <a:rPr lang="fr-FR" dirty="0" err="1" smtClean="0"/>
              <a:t>framework</a:t>
            </a:r>
            <a:r>
              <a:rPr lang="fr-FR" dirty="0" smtClean="0"/>
              <a:t> de test unitaire</a:t>
            </a:r>
          </a:p>
          <a:p>
            <a:pPr lvl="1"/>
            <a:r>
              <a:rPr lang="fr-FR" dirty="0" smtClean="0"/>
              <a:t>Jasmine ou Mocha</a:t>
            </a:r>
          </a:p>
          <a:p>
            <a:r>
              <a:rPr lang="fr-FR" dirty="0" smtClean="0"/>
              <a:t>Karma a besoin d'un conteneur JS qui peut être un navigateur</a:t>
            </a:r>
          </a:p>
          <a:p>
            <a:pPr lvl="1"/>
            <a:r>
              <a:rPr lang="fr-FR" dirty="0" smtClean="0"/>
              <a:t>Chrome ou </a:t>
            </a:r>
            <a:r>
              <a:rPr lang="fr-FR" dirty="0" err="1" smtClean="0"/>
              <a:t>PhantomJS</a:t>
            </a:r>
            <a:endParaRPr lang="fr-FR" dirty="0" smtClean="0"/>
          </a:p>
          <a:p>
            <a:r>
              <a:rPr lang="fr-FR" dirty="0" smtClean="0"/>
              <a:t>Disponible en test unitaire ou serveur d'intégration</a:t>
            </a:r>
          </a:p>
          <a:p>
            <a:pPr lvl="1"/>
            <a:r>
              <a:rPr lang="fr-FR" dirty="0" smtClean="0"/>
              <a:t>Disponible via Eclipse ou Visual Studio</a:t>
            </a:r>
            <a:endParaRPr lang="fr-FR" dirty="0"/>
          </a:p>
        </p:txBody>
      </p:sp>
    </p:spTree>
    <p:extLst>
      <p:ext uri="{BB962C8B-B14F-4D97-AF65-F5344CB8AC3E}">
        <p14:creationId xmlns:p14="http://schemas.microsoft.com/office/powerpoint/2010/main" val="143000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Jasmine est le moteur de Test</a:t>
            </a:r>
          </a:p>
          <a:p>
            <a:r>
              <a:rPr lang="fr-FR" dirty="0"/>
              <a:t>BDD : </a:t>
            </a:r>
            <a:r>
              <a:rPr lang="fr-FR" dirty="0" err="1"/>
              <a:t>Behavior</a:t>
            </a:r>
            <a:r>
              <a:rPr lang="fr-FR" dirty="0"/>
              <a:t> </a:t>
            </a:r>
            <a:r>
              <a:rPr lang="fr-FR" dirty="0" err="1"/>
              <a:t>Driven</a:t>
            </a:r>
            <a:r>
              <a:rPr lang="fr-FR" dirty="0"/>
              <a:t> </a:t>
            </a:r>
            <a:r>
              <a:rPr lang="fr-FR" dirty="0" err="1"/>
              <a:t>Development</a:t>
            </a:r>
            <a:endParaRPr lang="fr-FR" dirty="0"/>
          </a:p>
          <a:p>
            <a:r>
              <a:rPr lang="fr-FR" dirty="0" err="1" smtClean="0"/>
              <a:t>Describe</a:t>
            </a:r>
            <a:r>
              <a:rPr lang="fr-FR" dirty="0" smtClean="0"/>
              <a:t> pour décrire le test</a:t>
            </a:r>
          </a:p>
          <a:p>
            <a:r>
              <a:rPr lang="fr-FR" dirty="0" smtClean="0"/>
              <a:t>It </a:t>
            </a:r>
            <a:r>
              <a:rPr lang="fr-FR" dirty="0" err="1" smtClean="0"/>
              <a:t>expect</a:t>
            </a:r>
            <a:r>
              <a:rPr lang="fr-FR" dirty="0" smtClean="0"/>
              <a:t> et .</a:t>
            </a:r>
            <a:r>
              <a:rPr lang="fr-FR" dirty="0" err="1" smtClean="0"/>
              <a:t>toBe</a:t>
            </a:r>
            <a:r>
              <a:rPr lang="fr-FR" dirty="0" smtClean="0"/>
              <a:t> permettent de définir une assertion de test</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4005064"/>
            <a:ext cx="4093771" cy="1671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560" y="116632"/>
            <a:ext cx="3481561" cy="87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0731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sp>
        <p:nvSpPr>
          <p:cNvPr id="3" name="Espace réservé du contenu 2"/>
          <p:cNvSpPr>
            <a:spLocks noGrp="1"/>
          </p:cNvSpPr>
          <p:nvPr>
            <p:ph idx="1"/>
          </p:nvPr>
        </p:nvSpPr>
        <p:spPr/>
        <p:txBody>
          <a:bodyPr/>
          <a:lstStyle/>
          <a:p>
            <a:r>
              <a:rPr lang="fr-FR" dirty="0" smtClean="0"/>
              <a:t>Karma.conf.js</a:t>
            </a:r>
          </a:p>
          <a:p>
            <a:pPr lvl="1"/>
            <a:r>
              <a:rPr lang="fr-FR" dirty="0" smtClean="0"/>
              <a:t>Par défaut Karma écoute les fichiers *.spec.js</a:t>
            </a:r>
          </a:p>
          <a:p>
            <a:pPr lvl="1"/>
            <a:r>
              <a:rPr lang="fr-FR" dirty="0" smtClean="0"/>
              <a:t>Exécute les tests unitaires en temps réel</a:t>
            </a:r>
          </a:p>
          <a:p>
            <a:r>
              <a:rPr lang="fr-FR" dirty="0" smtClean="0"/>
              <a:t>Modification des tests</a:t>
            </a:r>
          </a:p>
          <a:p>
            <a:pPr lvl="1"/>
            <a:r>
              <a:rPr lang="fr-FR" dirty="0" smtClean="0"/>
              <a:t>Modifier </a:t>
            </a:r>
            <a:r>
              <a:rPr lang="fr-FR" dirty="0" err="1" smtClean="0"/>
              <a:t>test.ts</a:t>
            </a:r>
            <a:r>
              <a:rPr lang="fr-FR" dirty="0" smtClean="0"/>
              <a:t> pour ne tester </a:t>
            </a:r>
            <a:r>
              <a:rPr lang="fr-FR" smtClean="0"/>
              <a:t>qu’un répertoire</a:t>
            </a:r>
            <a:endParaRPr lang="fr-FR" dirty="0" smtClean="0"/>
          </a:p>
          <a:p>
            <a:pPr lvl="1"/>
            <a:r>
              <a:rPr lang="fr-FR" dirty="0" err="1"/>
              <a:t>const</a:t>
            </a:r>
            <a:r>
              <a:rPr lang="fr-FR" dirty="0"/>
              <a:t> </a:t>
            </a:r>
            <a:r>
              <a:rPr lang="fr-FR" dirty="0" err="1"/>
              <a:t>context</a:t>
            </a:r>
            <a:r>
              <a:rPr lang="fr-FR" dirty="0"/>
              <a:t> = </a:t>
            </a:r>
            <a:r>
              <a:rPr lang="fr-FR" dirty="0" err="1"/>
              <a:t>require.context</a:t>
            </a:r>
            <a:r>
              <a:rPr lang="fr-FR" dirty="0"/>
              <a:t>('./</a:t>
            </a:r>
            <a:r>
              <a:rPr lang="fr-FR" dirty="0" err="1"/>
              <a:t>ts</a:t>
            </a:r>
            <a:r>
              <a:rPr lang="fr-FR" dirty="0"/>
              <a:t>/', </a:t>
            </a:r>
            <a:r>
              <a:rPr lang="fr-FR" dirty="0" err="1"/>
              <a:t>true</a:t>
            </a:r>
            <a:r>
              <a:rPr lang="fr-FR" dirty="0"/>
              <a:t>, /\.</a:t>
            </a:r>
            <a:r>
              <a:rPr lang="fr-FR" dirty="0" err="1"/>
              <a:t>spec</a:t>
            </a:r>
            <a:r>
              <a:rPr lang="fr-FR" dirty="0"/>
              <a:t>\.</a:t>
            </a:r>
            <a:r>
              <a:rPr lang="fr-FR" dirty="0" err="1"/>
              <a:t>ts</a:t>
            </a:r>
            <a:r>
              <a:rPr lang="fr-FR" dirty="0"/>
              <a:t>$/);</a:t>
            </a:r>
            <a:endParaRPr lang="fr-FR" dirty="0" smtClean="0"/>
          </a:p>
          <a:p>
            <a:r>
              <a:rPr lang="fr-FR" dirty="0" smtClean="0"/>
              <a:t>Exécution des tests</a:t>
            </a:r>
          </a:p>
          <a:p>
            <a:pPr lvl="1"/>
            <a:r>
              <a:rPr lang="fr-FR" dirty="0" err="1" smtClean="0"/>
              <a:t>Ng</a:t>
            </a:r>
            <a:r>
              <a:rPr lang="fr-FR" dirty="0" smtClean="0"/>
              <a:t> test</a:t>
            </a:r>
          </a:p>
          <a:p>
            <a:pPr lvl="1"/>
            <a:r>
              <a:rPr lang="fr-FR" dirty="0" smtClean="0"/>
              <a:t>Exécute les tests e2e</a:t>
            </a:r>
          </a:p>
        </p:txBody>
      </p:sp>
    </p:spTree>
    <p:extLst>
      <p:ext uri="{BB962C8B-B14F-4D97-AF65-F5344CB8AC3E}">
        <p14:creationId xmlns:p14="http://schemas.microsoft.com/office/powerpoint/2010/main" val="608103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doc.ubuntu-fr.org/lib/exe/fetch.php?tok=363cdb&amp;media=http%3A%2F%2Fwww.impassionedcinema.com%2Fwordpress%2Fwp-content%2Fuploads%2F2012%2F06%2Fmatri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4000" cy="59334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2267744" y="274263"/>
            <a:ext cx="6654765" cy="822789"/>
          </a:xfrm>
        </p:spPr>
        <p:txBody>
          <a:bodyPr lIns="0" tIns="0" rIns="0" bIns="0" anchor="t"/>
          <a:lstStyle/>
          <a:p>
            <a:pPr algn="l" eaLnBrk="1" hangingPunct="1">
              <a:lnSpc>
                <a:spcPct val="95000"/>
              </a:lnSpc>
              <a:buClr>
                <a:srgbClr val="333333"/>
              </a:buClr>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3900" dirty="0" smtClean="0">
                <a:solidFill>
                  <a:srgbClr val="333333"/>
                </a:solidFill>
                <a:latin typeface="Arial" charset="0"/>
              </a:rPr>
              <a:t>Coder </a:t>
            </a:r>
            <a:r>
              <a:rPr lang="en-GB" altLang="fr-FR" sz="3900" dirty="0" err="1" smtClean="0">
                <a:solidFill>
                  <a:srgbClr val="333333"/>
                </a:solidFill>
                <a:latin typeface="Arial" charset="0"/>
              </a:rPr>
              <a:t>c’est</a:t>
            </a:r>
            <a:r>
              <a:rPr lang="en-GB" altLang="fr-FR" sz="3900" dirty="0" smtClean="0">
                <a:solidFill>
                  <a:srgbClr val="333333"/>
                </a:solidFill>
                <a:latin typeface="Arial" charset="0"/>
              </a:rPr>
              <a:t> </a:t>
            </a:r>
            <a:r>
              <a:rPr lang="en-GB" altLang="fr-FR" sz="3900" dirty="0" err="1" smtClean="0">
                <a:solidFill>
                  <a:srgbClr val="333333"/>
                </a:solidFill>
                <a:latin typeface="Arial" charset="0"/>
              </a:rPr>
              <a:t>complexe</a:t>
            </a:r>
            <a:endParaRPr lang="en-GB" altLang="fr-FR" sz="3900" dirty="0">
              <a:solidFill>
                <a:srgbClr val="333333"/>
              </a:solidFill>
              <a:latin typeface="Arial" charset="0"/>
            </a:endParaRPr>
          </a:p>
        </p:txBody>
      </p:sp>
    </p:spTree>
    <p:extLst>
      <p:ext uri="{BB962C8B-B14F-4D97-AF65-F5344CB8AC3E}">
        <p14:creationId xmlns:p14="http://schemas.microsoft.com/office/powerpoint/2010/main" val="35940634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
            <a:ext cx="8604448" cy="689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0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628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2400" cy="1143000"/>
          </a:xfrm>
        </p:spPr>
        <p:txBody>
          <a:bodyPr/>
          <a:lstStyle/>
          <a:p>
            <a:r>
              <a:rPr lang="fr-FR" dirty="0" smtClean="0"/>
              <a:t>Des fois ca marche</a:t>
            </a:r>
            <a:endParaRPr lang="fr-FR" dirty="0"/>
          </a:p>
        </p:txBody>
      </p:sp>
      <p:sp>
        <p:nvSpPr>
          <p:cNvPr id="3" name="Espace réservé du contenu 2"/>
          <p:cNvSpPr>
            <a:spLocks noGrp="1"/>
          </p:cNvSpPr>
          <p:nvPr>
            <p:ph idx="1"/>
          </p:nvPr>
        </p:nvSpPr>
        <p:spPr/>
        <p:txBody>
          <a:bodyPr/>
          <a:lstStyle/>
          <a:p>
            <a:endParaRPr lang="fr-FR"/>
          </a:p>
        </p:txBody>
      </p:sp>
      <p:pic>
        <p:nvPicPr>
          <p:cNvPr id="33794" name="Picture 2" descr="http://www.pariszigzag.fr/wp-content/uploads/2014/04/histoire-tour-eiffel-18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24135"/>
            <a:ext cx="7563000" cy="605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82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0798"/>
            <a:ext cx="7770756" cy="1289892"/>
          </a:xfrm>
        </p:spPr>
        <p:txBody>
          <a:bodyPr/>
          <a:lstStyle/>
          <a:p>
            <a:r>
              <a:rPr lang="fr-FR" dirty="0" smtClean="0"/>
              <a:t>Bien sûr si on a des spécifications précises</a:t>
            </a:r>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670848" cy="5675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026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171400"/>
            <a:ext cx="7770756" cy="1289892"/>
          </a:xfrm>
        </p:spPr>
        <p:txBody>
          <a:bodyPr/>
          <a:lstStyle/>
          <a:p>
            <a:r>
              <a:rPr lang="fr-FR" dirty="0" smtClean="0"/>
              <a:t>Un client qui sait ce qu’il veut</a:t>
            </a:r>
            <a:endParaRPr lang="fr-FR" dirty="0"/>
          </a:p>
        </p:txBody>
      </p:sp>
      <p:pic>
        <p:nvPicPr>
          <p:cNvPr id="16386" name="Picture 2" descr="http://www.anyideas.net/wp-content/uploads/2012/11/girouette-300x22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388424" cy="626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7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0"/>
            <a:ext cx="7770756" cy="1289892"/>
          </a:xfrm>
        </p:spPr>
        <p:txBody>
          <a:bodyPr/>
          <a:lstStyle/>
          <a:p>
            <a:r>
              <a:rPr lang="fr-FR" dirty="0" smtClean="0"/>
              <a:t>Des partenaires de confiance</a:t>
            </a:r>
            <a:endParaRPr lang="fr-FR" dirty="0"/>
          </a:p>
        </p:txBody>
      </p:sp>
      <p:pic>
        <p:nvPicPr>
          <p:cNvPr id="2355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8720"/>
            <a:ext cx="9144000" cy="615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88411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PF" val="4C2C4167696C6520536F66747761726520446576656C6F706D656E74"/>
</p:tagLst>
</file>

<file path=ppt/tags/tag2.xml><?xml version="1.0" encoding="utf-8"?>
<p:tagLst xmlns:a="http://schemas.openxmlformats.org/drawingml/2006/main" xmlns:r="http://schemas.openxmlformats.org/officeDocument/2006/relationships" xmlns:p="http://schemas.openxmlformats.org/presentationml/2006/main">
  <p:tag name="IPF" val="522C546573742D44726976656E20446576656C6F706D656E74"/>
</p:tagLst>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3802</TotalTime>
  <Words>614</Words>
  <Application>Microsoft Office PowerPoint</Application>
  <PresentationFormat>Affichage à l'écran (4:3)</PresentationFormat>
  <Paragraphs>81</Paragraphs>
  <Slides>22</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Century Schoolbook</vt:lpstr>
      <vt:lpstr>Courier New</vt:lpstr>
      <vt:lpstr>Monotype Sorts</vt:lpstr>
      <vt:lpstr>Times New Roman</vt:lpstr>
      <vt:lpstr>cvc</vt:lpstr>
      <vt:lpstr>Présentation PowerPoint</vt:lpstr>
      <vt:lpstr>Présentation PowerPoint</vt:lpstr>
      <vt:lpstr>Coder c’est complexe</vt:lpstr>
      <vt:lpstr>Présentation PowerPoint</vt:lpstr>
      <vt:lpstr>Présentation PowerPoint</vt:lpstr>
      <vt:lpstr>Des fois ca marche</vt:lpstr>
      <vt:lpstr>Bien sûr si on a des spécifications précises</vt:lpstr>
      <vt:lpstr>Un client qui sait ce qu’il veut</vt:lpstr>
      <vt:lpstr>Des partenaires de confiance</vt:lpstr>
      <vt:lpstr>Une équipe solide</vt:lpstr>
      <vt:lpstr>Développement logiciel Agile</vt:lpstr>
      <vt:lpstr>Développements pilotés par les tests</vt:lpstr>
      <vt:lpstr>Pourquoi le TDD ?</vt:lpstr>
      <vt:lpstr>Y’a quoi comme test ?</vt:lpstr>
      <vt:lpstr>Test fonctionnel et de validation</vt:lpstr>
      <vt:lpstr>Les différents tests fonctionnels</vt:lpstr>
      <vt:lpstr>Test d’intégration</vt:lpstr>
      <vt:lpstr>Test Unitaire</vt:lpstr>
      <vt:lpstr>Karma</vt:lpstr>
      <vt:lpstr>Karma Installation</vt:lpstr>
      <vt:lpstr>Présentation PowerPoint</vt:lpstr>
      <vt:lpstr>Configuration</vt:lpstr>
    </vt:vector>
  </TitlesOfParts>
  <Company>jkhjkjkh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199</cp:revision>
  <dcterms:created xsi:type="dcterms:W3CDTF">2000-04-10T19:33:12Z</dcterms:created>
  <dcterms:modified xsi:type="dcterms:W3CDTF">2018-09-07T07:45:17Z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